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4" r:id="rId6"/>
    <p:sldId id="262" r:id="rId7"/>
    <p:sldId id="260" r:id="rId8"/>
    <p:sldId id="263" r:id="rId9"/>
    <p:sldId id="273" r:id="rId10"/>
    <p:sldId id="265" r:id="rId11"/>
    <p:sldId id="266" r:id="rId12"/>
    <p:sldId id="261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D0E81-603B-3E2F-CAAD-FFE380A8B553}" v="567" dt="2025-04-19T07:23:18.150"/>
    <p1510:client id="{536A17EB-0D51-254E-B12A-4ECD83972F7E}" v="538" dt="2025-04-19T14:13:07.193"/>
    <p1510:client id="{68A9BE6B-61FA-DB67-2C75-021104AADD1F}" v="210" dt="2025-04-19T10:55:27.644"/>
    <p1510:client id="{6A5B990D-EA79-FA3D-8CBA-D6A8F8AC799C}" v="6" dt="2025-04-19T13:07:08.146"/>
    <p1510:client id="{9741BB9A-B574-82ED-C7D7-BBC2A7898F2C}" v="23" dt="2025-04-19T13:05:07.418"/>
    <p1510:client id="{B012D6A1-3556-74DA-3B08-A574ECDA476E}" v="786" dt="2025-04-18T18:38:52.676"/>
    <p1510:client id="{C5C5CC95-EBD4-01AA-C8AE-E0FED0C37550}" v="2" dt="2025-04-19T07:43:31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0"/>
  </p:normalViewPr>
  <p:slideViewPr>
    <p:cSldViewPr snapToGrid="0">
      <p:cViewPr varScale="1">
        <p:scale>
          <a:sx n="144" d="100"/>
          <a:sy n="144" d="100"/>
        </p:scale>
        <p:origin x="21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n-US" altLang="en-US"/>
              <a:t>IE 5617 F 2015 Graduate Project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81F9DB6-65F5-415D-9156-BDC5A40D695C}" type="datetime1">
              <a:rPr lang="en-US" altLang="en-US"/>
              <a:pPr/>
              <a:t>4/19/25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3D2FE20-9366-452B-9F3D-4FF6CA17B2E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ＭＳ Ｐゴシック" pitchFamily="-10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6D6D6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Summer 2, 2023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59F07-A643-4425-BCC2-B3689F03C185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747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48D35-2449-437C-9EA6-23E7E8386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9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9F614-9941-476D-8583-D465C92E1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92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EB4EDF-9320-4498-8AD9-48F09F5BB6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4410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6D6D6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6409D-1B1D-40D2-A0D8-C3DD466F1B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3642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761039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9EEE59-A5E6-4185-86FC-0C32BA87528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63087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Spring </a:t>
            </a:r>
            <a:r>
              <a:rPr lang="en-US" baseline="0"/>
              <a:t>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84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C49C9-BD84-443D-AE85-A9BC8A3E85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531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E7183C-A37E-45A8-A297-0A4A18CE46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27320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E4B76-A581-47A4-9673-3C17F8F7DF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0988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435100"/>
            <a:ext cx="4011084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597151"/>
            <a:ext cx="4011084" cy="35290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3E0C4E-630D-4959-B7ED-A4B175BF4749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103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493298"/>
            <a:ext cx="7315200" cy="3234277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624D8-8386-427C-9FCC-1AE712DAEE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9445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46400" y="274638"/>
            <a:ext cx="863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D6D6B"/>
                </a:solidFill>
                <a:latin typeface="Calibri" panose="020F0502020204030204" pitchFamily="34" charset="0"/>
              </a:defRPr>
            </a:lvl1pPr>
          </a:lstStyle>
          <a:p>
            <a:fld id="{FE04BC9B-7BF9-4C92-B363-7D16E142070A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29" name="Picture 6" descr="seaverlogo-224x84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55576"/>
            <a:ext cx="1682751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22267" y="6356350"/>
            <a:ext cx="2506133" cy="369888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en-US" sz="1200">
                <a:solidFill>
                  <a:srgbClr val="6D6D6B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Graduate Project Slide   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165600" y="6361114"/>
            <a:ext cx="38608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t>IE 5617 – F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6361113"/>
            <a:ext cx="381211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hdr="0" ftr="0" dt="0"/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-105" charset="0"/>
          <a:ea typeface="ＭＳ Ｐゴシック" pitchFamily="-10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106" charset="0"/>
        <a:buChar char="–"/>
        <a:defRPr sz="2400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ＭＳ Ｐゴシック" pitchFamily="-105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industries/industrial-products/library/electric-vehicle-charging-market-growth.html" TargetMode="External"/><Relationship Id="rId2" Type="http://schemas.openxmlformats.org/officeDocument/2006/relationships/hyperlink" Target="https://www.axios.com/newsletters/axios-san-francisco-f752d200-d4f9-11ef-a4ac-d54bf74b02a8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rta.global/blog/the-year-of-the-ev-what-2025-holds-for-electric-vehicles-and-emobility" TargetMode="External"/><Relationship Id="rId4" Type="http://schemas.openxmlformats.org/officeDocument/2006/relationships/hyperlink" Target="https://www.theverge.com/news/619345/volvo-es90-range-battery-charging-ev-volt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3018946" y="2123317"/>
            <a:ext cx="8063183" cy="3827584"/>
          </a:xfrm>
        </p:spPr>
        <p:txBody>
          <a:bodyPr/>
          <a:lstStyle/>
          <a:p>
            <a:pPr algn="l" eaLnBrk="1" hangingPunct="1"/>
            <a:r>
              <a:rPr lang="en-US" altLang="en-US" sz="6600" dirty="0">
                <a:solidFill>
                  <a:srgbClr val="C00000"/>
                </a:solidFill>
                <a:ea typeface="ＭＳ Ｐゴシック"/>
              </a:rPr>
              <a:t>Lean Project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b="0" dirty="0">
                <a:ea typeface="ＭＳ Ｐゴシック"/>
              </a:rPr>
              <a:t>Spring 2025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/>
              </a:rPr>
              <a:t>Team: 4 </a:t>
            </a:r>
            <a:r>
              <a:rPr lang="en-US" altLang="en-US" dirty="0" err="1">
                <a:ea typeface="ＭＳ Ｐゴシック"/>
              </a:rPr>
              <a:t>EverCharge</a:t>
            </a:r>
            <a:br>
              <a:rPr lang="en-US" dirty="0"/>
            </a:br>
            <a:br>
              <a:rPr lang="en-US" altLang="en-US" dirty="0">
                <a:ea typeface="ＭＳ Ｐゴシック"/>
              </a:rPr>
            </a:br>
            <a:r>
              <a:rPr lang="en-US" sz="2400" b="0" dirty="0">
                <a:ea typeface="ＭＳ Ｐゴシック"/>
              </a:rPr>
              <a:t>Zach Haley</a:t>
            </a:r>
            <a:br>
              <a:rPr 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sz="2400" b="0" dirty="0">
                <a:ea typeface="ＭＳ Ｐゴシック"/>
              </a:rPr>
              <a:t>Michael Fortin</a:t>
            </a:r>
            <a:br>
              <a:rPr 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sz="2400" b="0" dirty="0">
                <a:ea typeface="ＭＳ Ｐゴシック"/>
              </a:rPr>
              <a:t>Saheel </a:t>
            </a:r>
            <a:r>
              <a:rPr lang="en-US" sz="2400" b="0" dirty="0" err="1">
                <a:ea typeface="ＭＳ Ｐゴシック"/>
              </a:rPr>
              <a:t>Chaveen</a:t>
            </a:r>
            <a:br>
              <a:rPr 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sz="2400" b="0" dirty="0">
                <a:ea typeface="ＭＳ Ｐゴシック"/>
              </a:rPr>
              <a:t>Jenny Patel</a:t>
            </a:r>
            <a:br>
              <a:rPr 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sz="2400" b="0" dirty="0">
                <a:ea typeface="ＭＳ Ｐゴシック"/>
              </a:rPr>
              <a:t>Naveen Murali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sz="2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sz="2400" b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410F86-6558-4AB2-8C47-F3AF7DC46B93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946400" y="274638"/>
            <a:ext cx="86360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Current Challenges and Areas for Lean Improvement 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/>
              <a:t>Goals of improvement:</a:t>
            </a:r>
          </a:p>
          <a:p>
            <a:pPr lvl="1" eaLnBrk="1" hangingPunct="1"/>
            <a:r>
              <a:rPr lang="en-US" altLang="en-US" sz="2800"/>
              <a:t>Foster Employee Motivation</a:t>
            </a:r>
          </a:p>
          <a:p>
            <a:pPr lvl="1" eaLnBrk="1" hangingPunct="1"/>
            <a:r>
              <a:rPr lang="en-US" altLang="en-US" sz="2800"/>
              <a:t>Increase Utilization by 5-10% in the first three month (pilot)</a:t>
            </a:r>
          </a:p>
          <a:p>
            <a:pPr lvl="1" eaLnBrk="1" hangingPunct="1"/>
            <a:r>
              <a:rPr lang="en-US" altLang="en-US" sz="2800"/>
              <a:t>Provide a basis for improvement with the advent of increased orders coming in 2025</a:t>
            </a:r>
          </a:p>
          <a:p>
            <a:pPr eaLnBrk="1" hangingPunct="1"/>
            <a:endParaRPr lang="en-US" altLang="en-US"/>
          </a:p>
        </p:txBody>
      </p:sp>
      <p:pic>
        <p:nvPicPr>
          <p:cNvPr id="4098" name="Picture 2" descr="A computer monitor with wires and a box with a green screen&#10;&#10;AI-generated content may be incorrect.">
            <a:extLst>
              <a:ext uri="{FF2B5EF4-FFF2-40B4-BE49-F238E27FC236}">
                <a16:creationId xmlns:a16="http://schemas.microsoft.com/office/drawing/2014/main" id="{B5084ADC-3736-71C3-42F8-D3EC6535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2" y="1600201"/>
            <a:ext cx="2568483" cy="45259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wrap="squar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fld id="{C24473D5-141C-4E6A-81F1-BB302FE16CD9}" type="slidenum">
              <a:rPr lang="en-US" altLang="en-US" sz="1200">
                <a:solidFill>
                  <a:srgbClr val="6D6D6B"/>
                </a:solidFill>
              </a:rPr>
              <a:pPr eaLnBrk="1" hangingPunct="1">
                <a:spcAft>
                  <a:spcPts val="600"/>
                </a:spcAft>
              </a:pPr>
              <a:t>10</a:t>
            </a:fld>
            <a:endParaRPr lang="en-US" altLang="en-US" sz="1200">
              <a:solidFill>
                <a:srgbClr val="6D6D6B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9DF0654-A0F7-C6F7-5211-E1C17050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01" y="1624012"/>
            <a:ext cx="2548997" cy="452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6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Proposed Lean Project: “What”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Proposed Solution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(3-fold)</a:t>
            </a: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Output based payment plan for the 7 technicians</a:t>
            </a:r>
            <a:b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Installation of a large monitor at the front of the production area</a:t>
            </a:r>
            <a:b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Employee appreciation program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12" name="Content Placeholder 6"/>
          <p:cNvSpPr>
            <a:spLocks noGrp="1"/>
          </p:cNvSpPr>
          <p:nvPr>
            <p:ph sz="half" idx="2"/>
          </p:nvPr>
        </p:nvSpPr>
        <p:spPr>
          <a:xfrm>
            <a:off x="6979298" y="1290918"/>
            <a:ext cx="4603102" cy="4652683"/>
          </a:xfrm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Consistency and hitting targets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rewarded</a:t>
            </a:r>
            <a:b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Visibility increases accountability</a:t>
            </a:r>
            <a:b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</a:b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Group events, meals paid for, kind gestures go a long way for employees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4473D5-141C-4E6A-81F1-BB302FE16CD9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C9D3F5-AAB2-A3F6-32DE-2ACCCCB52DB8}"/>
              </a:ext>
            </a:extLst>
          </p:cNvPr>
          <p:cNvCxnSpPr/>
          <p:nvPr/>
        </p:nvCxnSpPr>
        <p:spPr>
          <a:xfrm>
            <a:off x="5683624" y="2492188"/>
            <a:ext cx="1295674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7259A9-B689-C47F-F88C-E8F1B1385064}"/>
              </a:ext>
            </a:extLst>
          </p:cNvPr>
          <p:cNvCxnSpPr/>
          <p:nvPr/>
        </p:nvCxnSpPr>
        <p:spPr>
          <a:xfrm>
            <a:off x="5683624" y="3653581"/>
            <a:ext cx="1295674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1DD621-05DA-9DC4-25E9-7CD7D460AE1B}"/>
              </a:ext>
            </a:extLst>
          </p:cNvPr>
          <p:cNvCxnSpPr/>
          <p:nvPr/>
        </p:nvCxnSpPr>
        <p:spPr>
          <a:xfrm>
            <a:off x="5683624" y="4909567"/>
            <a:ext cx="1295674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0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Proposed Lean Project: “How Much”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sz="half" idx="1"/>
          </p:nvPr>
        </p:nvSpPr>
        <p:spPr>
          <a:xfrm>
            <a:off x="710242" y="1709154"/>
            <a:ext cx="5384800" cy="4525963"/>
          </a:xfrm>
        </p:spPr>
        <p:txBody>
          <a:bodyPr/>
          <a:lstStyle/>
          <a:p>
            <a:r>
              <a:rPr lang="en-US" sz="2500" b="1" dirty="0">
                <a:ea typeface="ＭＳ Ｐゴシック"/>
              </a:rPr>
              <a:t>Budget Highlights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$1,200 – Internet + network upgrade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Free – Large display for real-time metrics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$2,000 – Incentive &amp; recognition program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$500 – Technician training workshops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$1,000 – Contingency buffer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 dirty="0">
                <a:ea typeface="ＭＳ Ｐゴシック"/>
              </a:rPr>
              <a:t>$15,000 – Opportunity Cost</a:t>
            </a:r>
          </a:p>
          <a:p>
            <a:r>
              <a:rPr lang="en-US" sz="2100" b="1" dirty="0">
                <a:ea typeface="ＭＳ Ｐゴシック"/>
              </a:rPr>
              <a:t>Total Estimated Budget: $19,700</a:t>
            </a:r>
            <a:endParaRPr lang="en-US" sz="2100" dirty="0">
              <a:ea typeface="ＭＳ Ｐゴシック"/>
            </a:endParaRPr>
          </a:p>
          <a:p>
            <a:endParaRPr lang="en-US" altLang="en-US" sz="21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1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12" name="Content Placeholder 6"/>
          <p:cNvSpPr>
            <a:spLocks noGrp="1"/>
          </p:cNvSpPr>
          <p:nvPr>
            <p:ph sz="half" idx="2"/>
          </p:nvPr>
        </p:nvSpPr>
        <p:spPr>
          <a:xfrm>
            <a:off x="6183965" y="1709154"/>
            <a:ext cx="5398434" cy="4525963"/>
          </a:xfrm>
        </p:spPr>
        <p:txBody>
          <a:bodyPr/>
          <a:lstStyle/>
          <a:p>
            <a:r>
              <a:rPr lang="en-US" sz="2500" b="1">
                <a:ea typeface="ＭＳ Ｐゴシック"/>
              </a:rPr>
              <a:t>Human Resources</a:t>
            </a:r>
            <a:endParaRPr lang="en-US" sz="2500">
              <a:ea typeface="ＭＳ Ｐゴシック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>
                <a:ea typeface="ＭＳ Ｐゴシック"/>
              </a:rPr>
              <a:t>IT technician, factory manager, line supervisors, technicians</a:t>
            </a:r>
          </a:p>
          <a:p>
            <a:r>
              <a:rPr lang="en-US" sz="2500" b="1">
                <a:ea typeface="ＭＳ Ｐゴシック"/>
              </a:rPr>
              <a:t>Physical Resources</a:t>
            </a:r>
            <a:endParaRPr lang="en-US" sz="2500">
              <a:ea typeface="ＭＳ Ｐゴシック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>
                <a:ea typeface="ＭＳ Ｐゴシック"/>
              </a:rPr>
              <a:t>Testing fixture, 1 display unit, networking tools, training material</a:t>
            </a:r>
          </a:p>
          <a:p>
            <a:r>
              <a:rPr lang="en-US" sz="2500" b="1">
                <a:ea typeface="ＭＳ Ｐゴシック"/>
              </a:rPr>
              <a:t>Timeline</a:t>
            </a:r>
            <a:endParaRPr lang="en-US" sz="2500">
              <a:ea typeface="ＭＳ Ｐゴシック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>
                <a:ea typeface="ＭＳ Ｐゴシック"/>
              </a:rPr>
              <a:t>Preparation &amp; Setup: 2 weeks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>
                <a:ea typeface="ＭＳ Ｐゴシック"/>
              </a:rPr>
              <a:t>Implementation &amp; Launch: 2 weeks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100">
                <a:ea typeface="ＭＳ Ｐゴシック"/>
              </a:rPr>
              <a:t>Monitoring &amp; evaluation: Ongoing (3 months)</a:t>
            </a:r>
          </a:p>
          <a:p>
            <a:endParaRPr lang="en-US" altLang="en-US" sz="21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4473D5-141C-4E6A-81F1-BB302FE16CD9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81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Steps for Continuous Improvement 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436227"/>
            <a:ext cx="5934597" cy="500824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400" dirty="0">
                <a:ea typeface="ＭＳ Ｐゴシック"/>
              </a:rPr>
              <a:t>Proposed Changes for improvement include:</a:t>
            </a: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/>
              </a:rPr>
              <a:t>Real time KPI monitoring to t</a:t>
            </a:r>
            <a:r>
              <a:rPr lang="en-US" sz="2000" dirty="0">
                <a:ea typeface="ＭＳ Ｐゴシック"/>
              </a:rPr>
              <a:t>rack Takt time and output against daily goals to maintain consistent production flow.</a:t>
            </a:r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/>
              </a:rPr>
              <a:t>Output based compensation model to motivate employees to reach weekly target.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sz="2000" dirty="0">
                <a:ea typeface="ＭＳ Ｐゴシック"/>
              </a:rPr>
              <a:t>The new compensation model is expected to boost weekly output from </a:t>
            </a:r>
            <a:r>
              <a:rPr lang="en-US" sz="2000" b="1" dirty="0">
                <a:ea typeface="ＭＳ Ｐゴシック"/>
              </a:rPr>
              <a:t>160 to 170–180 units</a:t>
            </a:r>
            <a:r>
              <a:rPr lang="en-US" sz="2000" dirty="0">
                <a:ea typeface="ＭＳ Ｐゴシック"/>
              </a:rPr>
              <a:t>.</a:t>
            </a:r>
          </a:p>
          <a:p>
            <a:r>
              <a:rPr lang="en-US" altLang="en-US" sz="2000" dirty="0">
                <a:ea typeface="ＭＳ Ｐゴシック"/>
              </a:rPr>
              <a:t>Future enhancements also include an increase in pay, to encourage employee retention and boost culture of ownership in productivity. </a:t>
            </a:r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6" name="Content Placeholder 6"/>
          <p:cNvSpPr>
            <a:spLocks noGrp="1"/>
          </p:cNvSpPr>
          <p:nvPr>
            <p:ph sz="half" idx="2"/>
          </p:nvPr>
        </p:nvSpPr>
        <p:spPr>
          <a:xfrm>
            <a:off x="6531428" y="1600201"/>
            <a:ext cx="5050971" cy="4525963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42473AC-DF04-4C38-9344-29F94059236C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B678E-203B-5143-E4B8-6444B80F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84" y="1794075"/>
            <a:ext cx="5387050" cy="38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06406-25B0-6362-88BC-3F908DFA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>
            <a:extLst>
              <a:ext uri="{FF2B5EF4-FFF2-40B4-BE49-F238E27FC236}">
                <a16:creationId xmlns:a16="http://schemas.microsoft.com/office/drawing/2014/main" id="{F043A008-146D-CE2F-A74E-67AF8E36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>
                <a:ea typeface="ＭＳ Ｐゴシック"/>
              </a:rPr>
              <a:t>References </a:t>
            </a:r>
          </a:p>
        </p:txBody>
      </p:sp>
      <p:sp>
        <p:nvSpPr>
          <p:cNvPr id="18435" name="Content Placeholder 5">
            <a:extLst>
              <a:ext uri="{FF2B5EF4-FFF2-40B4-BE49-F238E27FC236}">
                <a16:creationId xmlns:a16="http://schemas.microsoft.com/office/drawing/2014/main" id="{133A298F-5E5C-0230-73E9-ECA37B376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443980" cy="4525963"/>
          </a:xfrm>
        </p:spPr>
        <p:txBody>
          <a:bodyPr/>
          <a:lstStyle/>
          <a:p>
            <a:pPr eaLnBrk="1" hangingPunct="1"/>
            <a:r>
              <a:rPr lang="en-US" sz="1200">
                <a:latin typeface="Times New Roman"/>
                <a:ea typeface="ＭＳ Ｐゴシック" panose="020B0600070205080204" pitchFamily="34" charset="-128"/>
                <a:cs typeface="Times New Roman"/>
              </a:rPr>
              <a:t>Axios (2025). </a:t>
            </a:r>
            <a:r>
              <a:rPr lang="en-US" sz="1200" i="1">
                <a:latin typeface="Times New Roman"/>
                <a:ea typeface="ＭＳ Ｐゴシック" panose="020B0600070205080204" pitchFamily="34" charset="-128"/>
                <a:cs typeface="Times New Roman"/>
              </a:rPr>
              <a:t>EV Charging Infrastructure Update</a:t>
            </a:r>
            <a:r>
              <a:rPr lang="en-US" sz="1200">
                <a:latin typeface="Times New Roman"/>
                <a:ea typeface="ＭＳ Ｐゴシック" panose="020B0600070205080204" pitchFamily="34" charset="-128"/>
                <a:cs typeface="Times New Roman"/>
              </a:rPr>
              <a:t>. Available at: </a:t>
            </a:r>
            <a:r>
              <a:rPr lang="en-US" sz="1200" u="sng">
                <a:latin typeface="Times New Roman"/>
                <a:ea typeface="ＭＳ Ｐゴシック" panose="020B0600070205080204" pitchFamily="34" charset="-128"/>
                <a:cs typeface="Times New Roman"/>
                <a:hlinkClick r:id="rId2"/>
              </a:rPr>
              <a:t>https://www.axios.com/newsletters/axios-san-francisco-f752d200-d4f9-11ef-a4ac-d54bf74b02a8</a:t>
            </a:r>
            <a:endParaRPr lang="en-US" sz="1200">
              <a:latin typeface="Times New Roman"/>
              <a:ea typeface="ＭＳ Ｐゴシック" panose="020B0600070205080204" pitchFamily="34" charset="-128"/>
              <a:cs typeface="Times New Roman"/>
            </a:endParaRPr>
          </a:p>
          <a:p>
            <a:r>
              <a:rPr lang="en-US" sz="1200">
                <a:latin typeface="Times New Roman"/>
                <a:ea typeface="ＭＳ Ｐゴシック"/>
                <a:cs typeface="Times New Roman"/>
              </a:rPr>
              <a:t>PwC (2024). </a:t>
            </a:r>
            <a:r>
              <a:rPr lang="en-US" sz="1200" i="1">
                <a:latin typeface="Times New Roman"/>
                <a:ea typeface="ＭＳ Ｐゴシック"/>
                <a:cs typeface="Times New Roman"/>
              </a:rPr>
              <a:t>Electric Vehicle Charging Market Growth Analysis</a:t>
            </a:r>
            <a:r>
              <a:rPr lang="en-US" sz="1200">
                <a:latin typeface="Times New Roman"/>
                <a:ea typeface="ＭＳ Ｐゴシック"/>
                <a:cs typeface="Times New Roman"/>
              </a:rPr>
              <a:t>. Available at: </a:t>
            </a:r>
            <a:r>
              <a:rPr lang="en-US" sz="1200" u="sng">
                <a:latin typeface="Times New Roman"/>
                <a:ea typeface="ＭＳ Ｐゴシック"/>
                <a:cs typeface="Times New Roman"/>
                <a:hlinkClick r:id="rId3"/>
              </a:rPr>
              <a:t>https://www.pwc.com/us/en/industries/industrial-products/library/electric-vehicle-charging-market-growth.html</a:t>
            </a:r>
            <a:endParaRPr lang="en-US" sz="1200">
              <a:latin typeface="Times New Roman"/>
              <a:ea typeface="ＭＳ Ｐゴシック"/>
              <a:cs typeface="Times New Roman"/>
            </a:endParaRPr>
          </a:p>
          <a:p>
            <a:r>
              <a:rPr lang="en-US" sz="1200">
                <a:latin typeface="Times New Roman"/>
                <a:ea typeface="ＭＳ Ｐゴシック"/>
                <a:cs typeface="Times New Roman"/>
              </a:rPr>
              <a:t>The Verge (2024). </a:t>
            </a:r>
            <a:r>
              <a:rPr lang="en-US" sz="1200" i="1">
                <a:latin typeface="Times New Roman"/>
                <a:ea typeface="ＭＳ Ｐゴシック"/>
                <a:cs typeface="Times New Roman"/>
              </a:rPr>
              <a:t>Next-Generation EV Charging Speeds</a:t>
            </a:r>
            <a:r>
              <a:rPr lang="en-US" sz="1200">
                <a:latin typeface="Times New Roman"/>
                <a:ea typeface="ＭＳ Ｐゴシック"/>
                <a:cs typeface="Times New Roman"/>
              </a:rPr>
              <a:t>. Available at: </a:t>
            </a:r>
            <a:r>
              <a:rPr lang="en-US" sz="1200" u="sng">
                <a:latin typeface="Times New Roman"/>
                <a:ea typeface="ＭＳ Ｐゴシック"/>
                <a:cs typeface="Times New Roman"/>
                <a:hlinkClick r:id="rId4"/>
              </a:rPr>
              <a:t>https://www.theverge.com/news/619345/volvo-es90-range-battery-charging-ev-voltage</a:t>
            </a:r>
            <a:endParaRPr lang="en-US" sz="1200">
              <a:latin typeface="Times New Roman"/>
              <a:ea typeface="ＭＳ Ｐゴシック"/>
              <a:cs typeface="Times New Roman"/>
            </a:endParaRPr>
          </a:p>
          <a:p>
            <a:r>
              <a:rPr lang="en-US" sz="1200">
                <a:latin typeface="Times New Roman"/>
                <a:ea typeface="ＭＳ Ｐゴシック"/>
                <a:cs typeface="Times New Roman"/>
              </a:rPr>
              <a:t>Virta Global (2025). </a:t>
            </a:r>
            <a:r>
              <a:rPr lang="en-US" sz="1200" i="1">
                <a:latin typeface="Times New Roman"/>
                <a:ea typeface="ＭＳ Ｐゴシック"/>
                <a:cs typeface="Times New Roman"/>
              </a:rPr>
              <a:t>Future of EV Charging Infrastructure</a:t>
            </a:r>
            <a:r>
              <a:rPr lang="en-US" sz="1200">
                <a:latin typeface="Times New Roman"/>
                <a:ea typeface="ＭＳ Ｐゴシック"/>
                <a:cs typeface="Times New Roman"/>
              </a:rPr>
              <a:t>. Available at: </a:t>
            </a:r>
            <a:r>
              <a:rPr lang="en-US" sz="1200" u="sng">
                <a:latin typeface="Times New Roman"/>
                <a:ea typeface="ＭＳ Ｐゴシック"/>
                <a:cs typeface="Times New Roman"/>
                <a:hlinkClick r:id="rId5"/>
              </a:rPr>
              <a:t>https://www.virta.global/blog/the-year-of-the-ev-what-2025-holds-for-electric-vehicles-and-emobility</a:t>
            </a:r>
            <a:endParaRPr lang="en-US" sz="1200">
              <a:latin typeface="Times New Roman"/>
              <a:ea typeface="ＭＳ Ｐゴシック"/>
              <a:cs typeface="Times New Roman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F027-63EE-0149-3644-5ED8415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42473AC-DF04-4C38-9344-29F94059236C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1778000" y="1156241"/>
            <a:ext cx="8636000" cy="337921"/>
          </a:xfrm>
        </p:spPr>
        <p:txBody>
          <a:bodyPr wrap="square" anchor="t">
            <a:no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altLang="en-US" sz="2400"/>
              <a:t>Part 1: Electric Vehicle (EV) Industry Overview</a:t>
            </a: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endParaRPr lang="en-US" alt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wrap="squar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fld id="{76410F86-6558-4AB2-8C47-F3AF7DC46B93}" type="slidenum">
              <a:rPr lang="en-US" altLang="en-US" sz="1200">
                <a:solidFill>
                  <a:srgbClr val="6D6D6B"/>
                </a:solidFill>
              </a:rPr>
              <a:pPr eaLnBrk="1" hangingPunct="1">
                <a:spcAft>
                  <a:spcPts val="600"/>
                </a:spcAft>
              </a:pPr>
              <a:t>2</a:t>
            </a:fld>
            <a:endParaRPr lang="en-US" altLang="en-US" sz="1200">
              <a:solidFill>
                <a:srgbClr val="6D6D6B"/>
              </a:solidFill>
            </a:endParaRPr>
          </a:p>
        </p:txBody>
      </p:sp>
      <p:pic>
        <p:nvPicPr>
          <p:cNvPr id="5" name="Picture 4" descr="A car driving on a road by the ocean&#10;&#10;AI-generated content may be incorrect.">
            <a:extLst>
              <a:ext uri="{FF2B5EF4-FFF2-40B4-BE49-F238E27FC236}">
                <a16:creationId xmlns:a16="http://schemas.microsoft.com/office/drawing/2014/main" id="{7273F89F-32AB-C081-097A-9E8C3E32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2" y="1631700"/>
            <a:ext cx="5854108" cy="3901098"/>
          </a:xfrm>
          <a:prstGeom prst="rect">
            <a:avLst/>
          </a:prstGeom>
        </p:spPr>
      </p:pic>
      <p:pic>
        <p:nvPicPr>
          <p:cNvPr id="8" name="Picture 7" descr="A car parked at a charging station&#10;&#10;AI-generated content may be incorrect.">
            <a:extLst>
              <a:ext uri="{FF2B5EF4-FFF2-40B4-BE49-F238E27FC236}">
                <a16:creationId xmlns:a16="http://schemas.microsoft.com/office/drawing/2014/main" id="{52849B66-14EA-1F04-3D31-8811FE22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699"/>
            <a:ext cx="5846732" cy="39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1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>
                <a:ea typeface="ＭＳ Ｐゴシック"/>
              </a:rPr>
              <a:t>Industry Overview 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Content Placeholder 5"/>
          <p:cNvSpPr>
            <a:spLocks noGrp="1"/>
          </p:cNvSpPr>
          <p:nvPr>
            <p:ph sz="half" idx="1"/>
          </p:nvPr>
        </p:nvSpPr>
        <p:spPr>
          <a:xfrm>
            <a:off x="644769" y="1424355"/>
            <a:ext cx="10003691" cy="452596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/>
              </a:rPr>
              <a:t>EV industry valued at ~670 billion in 2024, including 17.5 million vehicles sold in the last year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/>
              </a:rPr>
              <a:t>Biggest EV charging companies include Tesla, </a:t>
            </a:r>
            <a:r>
              <a:rPr lang="en-US" altLang="en-US" err="1">
                <a:ea typeface="ＭＳ Ｐゴシック"/>
              </a:rPr>
              <a:t>Chargepoint</a:t>
            </a:r>
            <a:r>
              <a:rPr lang="en-US" altLang="en-US">
                <a:ea typeface="ＭＳ Ｐゴシック"/>
              </a:rPr>
              <a:t>, &amp; </a:t>
            </a:r>
            <a:r>
              <a:rPr lang="en-US" altLang="en-US" err="1">
                <a:ea typeface="ＭＳ Ｐゴシック"/>
              </a:rPr>
              <a:t>EVgo</a:t>
            </a:r>
            <a:endParaRPr lang="en-US" altLang="en-US" err="1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/>
              </a:rPr>
              <a:t>10-year growth includes: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2000">
                <a:ea typeface="ＭＳ Ｐゴシック"/>
              </a:rPr>
              <a:t>Automobile market share from .4% to 25%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2000">
                <a:ea typeface="ＭＳ Ｐゴシック"/>
              </a:rPr>
              <a:t>300K EVs sold to 17.5 Million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2000">
                <a:ea typeface="ＭＳ Ｐゴシック"/>
              </a:rPr>
              <a:t>Charging stations primarily only installed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r>
              <a:rPr lang="en-US" altLang="en-US" sz="2000">
                <a:ea typeface="ＭＳ Ｐゴシック"/>
              </a:rPr>
              <a:t>at homes and now have over a million 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r>
              <a:rPr lang="en-US" altLang="en-US" sz="2000">
                <a:ea typeface="ＭＳ Ｐゴシック"/>
              </a:rPr>
              <a:t>world-wide which includes 207,000 public 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r>
              <a:rPr lang="en-US" altLang="en-US" sz="2000">
                <a:ea typeface="ＭＳ Ｐゴシック"/>
              </a:rPr>
              <a:t>charging stations in the US alone</a:t>
            </a:r>
            <a:endParaRPr lang="en-US" altLang="en-US" sz="20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410F86-6558-4AB2-8C47-F3AF7DC46B93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 descr="A graph and chart with text&#10;&#10;AI-generated content may be incorrect.">
            <a:extLst>
              <a:ext uri="{FF2B5EF4-FFF2-40B4-BE49-F238E27FC236}">
                <a16:creationId xmlns:a16="http://schemas.microsoft.com/office/drawing/2014/main" id="{88D6466B-FA1F-C53C-8E36-E0B6E54F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91" y="3197902"/>
            <a:ext cx="5595536" cy="31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ea typeface="ＭＳ Ｐゴシック"/>
              </a:rPr>
              <a:t>Industry Main Challenges: Last 10 Years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424355"/>
            <a:ext cx="10800227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/>
              </a:rPr>
              <a:t>Main challenges have faced with in the last 10 years include: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Government policy &amp; regulation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Supply Chain issues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Lagging infrastructure to handle high volume of charging stations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Overall cost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'Range Anxiety'</a:t>
            </a:r>
          </a:p>
          <a:p>
            <a:pPr eaLnBrk="1" hangingPunct="1"/>
            <a:r>
              <a:rPr lang="en-US" altLang="en-US" dirty="0">
                <a:ea typeface="ＭＳ Ｐゴシック"/>
              </a:rPr>
              <a:t>Goal of improvements include: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Increase EV battery life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Increase EV infrastructure 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Decrease charging time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4473D5-141C-4E6A-81F1-BB302FE16CD9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 descr="A red car with infographics&#10;&#10;AI-generated content may be incorrect.">
            <a:extLst>
              <a:ext uri="{FF2B5EF4-FFF2-40B4-BE49-F238E27FC236}">
                <a16:creationId xmlns:a16="http://schemas.microsoft.com/office/drawing/2014/main" id="{FDC8DFD9-6F3B-0E60-C776-0FD805C9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01" y="3275954"/>
            <a:ext cx="42576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2936103" y="151070"/>
            <a:ext cx="8636000" cy="1143000"/>
          </a:xfrm>
        </p:spPr>
        <p:txBody>
          <a:bodyPr/>
          <a:lstStyle/>
          <a:p>
            <a:pPr algn="l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Example of a Lean Incentive Accomplished in Last 10 years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sz="half" idx="1"/>
          </p:nvPr>
        </p:nvSpPr>
        <p:spPr>
          <a:xfrm>
            <a:off x="1299203" y="1563606"/>
            <a:ext cx="10566161" cy="6214719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/>
              </a:rPr>
              <a:t>What was done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1800" dirty="0">
                <a:ea typeface="ＭＳ Ｐゴシック"/>
              </a:rPr>
              <a:t>Utilized lean techniques such as Just-in-Time, 5S, Kaizen, &amp; Value Stream Mapping</a:t>
            </a:r>
          </a:p>
          <a:p>
            <a:pPr eaLnBrk="1" hangingPunct="1"/>
            <a:r>
              <a:rPr lang="en-US" altLang="en-US" b="1" dirty="0">
                <a:ea typeface="ＭＳ Ｐゴシック"/>
              </a:rPr>
              <a:t>Measurable Results from industry leader Tesla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2000" dirty="0">
                <a:ea typeface="ＭＳ Ｐゴシック"/>
              </a:rPr>
              <a:t>Gigafactories increased production by 1.3 million in 8 years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ＭＳ Ｐゴシック"/>
              </a:rPr>
              <a:t>Redesign of production lines saw 30% decrease in costs; increase in production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ea typeface="ＭＳ Ｐゴシック"/>
              </a:rPr>
              <a:t>Reduced Model Y's number of parts in its underbody from 70 to 2</a:t>
            </a:r>
          </a:p>
          <a:p>
            <a:pPr eaLnBrk="1" hangingPunct="1"/>
            <a:r>
              <a:rPr lang="en-US" altLang="en-US" b="1" dirty="0">
                <a:ea typeface="ＭＳ Ｐゴシック"/>
              </a:rPr>
              <a:t>Lessons Learned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1800" dirty="0">
                <a:ea typeface="ＭＳ Ｐゴシック"/>
              </a:rPr>
              <a:t>Utilizing entire supply chain leads to more efficiency, less waste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1800" dirty="0">
                <a:ea typeface="ＭＳ Ｐゴシック"/>
              </a:rPr>
              <a:t>Implement lean at the design phase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sz="1800" dirty="0">
                <a:ea typeface="ＭＳ Ｐゴシック"/>
              </a:rPr>
              <a:t>Lean starts with culture</a:t>
            </a:r>
            <a:endParaRPr lang="en-US" dirty="0"/>
          </a:p>
          <a:p>
            <a:pPr marL="57150" indent="0">
              <a:buNone/>
            </a:pPr>
            <a:r>
              <a:rPr lang="en-US" sz="3200" b="1" dirty="0">
                <a:ea typeface="ＭＳ Ｐゴシック"/>
              </a:rPr>
              <a:t>Next Steps </a:t>
            </a:r>
            <a:endParaRPr lang="en-US" sz="3200" dirty="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1800" dirty="0">
                <a:ea typeface="ＭＳ Ｐゴシック"/>
              </a:rPr>
              <a:t>Continue to apply lean to entire supply chain &amp; adapt to customer demand</a:t>
            </a:r>
          </a:p>
          <a:p>
            <a:pPr marL="57150" indent="0">
              <a:buNone/>
            </a:pPr>
            <a:r>
              <a:rPr lang="en-US" sz="3200" b="1" dirty="0">
                <a:ea typeface="ＭＳ Ｐゴシック"/>
              </a:rPr>
              <a:t> </a:t>
            </a:r>
          </a:p>
          <a:p>
            <a:pPr marL="57150" indent="0">
              <a:buNone/>
            </a:pPr>
            <a:endParaRPr lang="en-US" sz="1800" dirty="0">
              <a:ea typeface="ＭＳ Ｐゴシック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4473D5-141C-4E6A-81F1-BB302FE16CD9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0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Current Challenges and Areas for Lean Improvement 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868772" cy="4525963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/>
              </a:rPr>
              <a:t>Current challenges in industry for lean improvement: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Supply chain volatility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Scaling production while maintaining quality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Lack of standardization due to complexity of batteries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Skill gaps &amp; lack of training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6" name="Content Placeholder 6"/>
          <p:cNvSpPr>
            <a:spLocks noGrp="1"/>
          </p:cNvSpPr>
          <p:nvPr>
            <p:ph sz="half" idx="2"/>
          </p:nvPr>
        </p:nvSpPr>
        <p:spPr>
          <a:xfrm>
            <a:off x="6688326" y="1600201"/>
            <a:ext cx="5378046" cy="4525963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/>
              </a:rPr>
              <a:t>Areas for lean improvement:</a:t>
            </a:r>
            <a:endParaRPr lang="en-US" altLang="en-US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Utilize lean in entire supply chain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Increase standardization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Utilize training programs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en-US" dirty="0">
                <a:ea typeface="ＭＳ Ｐゴシック"/>
              </a:rPr>
              <a:t>Identify practical ways to recycle </a:t>
            </a:r>
            <a:r>
              <a:rPr lang="en-US" altLang="en-US">
                <a:ea typeface="ＭＳ Ｐゴシック"/>
              </a:rPr>
              <a:t>and re-use batteries through continous improvement</a:t>
            </a:r>
          </a:p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42473AC-DF04-4C38-9344-29F94059236C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5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2029239" y="2114440"/>
            <a:ext cx="8133521" cy="1143000"/>
          </a:xfrm>
        </p:spPr>
        <p:txBody>
          <a:bodyPr/>
          <a:lstStyle/>
          <a:p>
            <a:pPr algn="ctr" eaLnBrk="1" hangingPunct="1"/>
            <a:r>
              <a:rPr lang="en-US" altLang="en-US" sz="4800">
                <a:ea typeface="ＭＳ Ｐゴシック"/>
              </a:rPr>
              <a:t>Part 2: Proposal for </a:t>
            </a:r>
            <a:r>
              <a:rPr lang="en-US" altLang="en-US" sz="4800" err="1">
                <a:ea typeface="ＭＳ Ｐゴシック"/>
              </a:rPr>
              <a:t>EverCharge</a:t>
            </a:r>
            <a:r>
              <a:rPr lang="en-US" altLang="en-US" sz="4800">
                <a:ea typeface="ＭＳ Ｐゴシック"/>
              </a:rPr>
              <a:t> </a:t>
            </a:r>
            <a:br>
              <a:rPr lang="en-US" altLang="en-US" sz="480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 sz="480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sz="24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410F86-6558-4AB2-8C47-F3AF7DC46B93}" type="slidenum">
              <a:rPr lang="en-US" altLang="en-US" sz="1200">
                <a:solidFill>
                  <a:srgbClr val="6D6D6B"/>
                </a:solidFill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 sz="1200">
              <a:solidFill>
                <a:srgbClr val="6D6D6B"/>
              </a:solidFill>
              <a:latin typeface="Calibri" panose="020F0502020204030204" pitchFamily="34" charset="0"/>
            </a:endParaRPr>
          </a:p>
        </p:txBody>
      </p:sp>
      <p:pic>
        <p:nvPicPr>
          <p:cNvPr id="2050" name="Picture 2" descr="EverCharge Unveils Its Endurance Program as Part of an Ongoing Commitment  to Customer Satisfaction and Sustainability">
            <a:extLst>
              <a:ext uri="{FF2B5EF4-FFF2-40B4-BE49-F238E27FC236}">
                <a16:creationId xmlns:a16="http://schemas.microsoft.com/office/drawing/2014/main" id="{C4DCA55B-ED26-8B77-28A3-F0C00B3B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3352061"/>
            <a:ext cx="6654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6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2946400" y="274638"/>
            <a:ext cx="86360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Company Overview</a:t>
            </a:r>
          </a:p>
        </p:txBody>
      </p:sp>
      <p:sp>
        <p:nvSpPr>
          <p:cNvPr id="15363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/>
          </a:bodyPr>
          <a:lstStyle/>
          <a:p>
            <a:pPr>
              <a:buNone/>
            </a:pPr>
            <a:r>
              <a:rPr lang="en-US" sz="2600"/>
              <a:t>• 	Founded in 2013, Palo Alto-based EV charging startup</a:t>
            </a:r>
          </a:p>
          <a:p>
            <a:pPr>
              <a:buNone/>
            </a:pPr>
            <a:r>
              <a:rPr lang="en-US" sz="2600"/>
              <a:t>• 	</a:t>
            </a:r>
            <a:r>
              <a:rPr lang="en-US" sz="2600" err="1"/>
              <a:t>SmartPower</a:t>
            </a:r>
            <a:r>
              <a:rPr lang="en-US" sz="2600"/>
              <a:t>™ tech allows more chargers without upgrades</a:t>
            </a:r>
          </a:p>
          <a:p>
            <a:pPr>
              <a:buNone/>
            </a:pPr>
            <a:r>
              <a:rPr lang="en-US" sz="2600"/>
              <a:t>• 	Acquired by SK Group in 2022</a:t>
            </a:r>
          </a:p>
          <a:p>
            <a:pPr>
              <a:buNone/>
            </a:pPr>
            <a:r>
              <a:rPr lang="en-US" sz="2600"/>
              <a:t>• 	Offers full-stack charging solutions: assessment to service</a:t>
            </a:r>
          </a:p>
          <a:p>
            <a:r>
              <a:rPr lang="en-US" sz="2600"/>
              <a:t>Focused on scalable, energy-efficient infrastructure</a:t>
            </a:r>
          </a:p>
        </p:txBody>
      </p:sp>
      <p:pic>
        <p:nvPicPr>
          <p:cNvPr id="3074" name="Picture 2" descr="EverCharge - EV02: Scalable Level 2 Electric Vehicle (EV) Charging Solution">
            <a:extLst>
              <a:ext uri="{FF2B5EF4-FFF2-40B4-BE49-F238E27FC236}">
                <a16:creationId xmlns:a16="http://schemas.microsoft.com/office/drawing/2014/main" id="{9970870B-0357-D5D0-0B0F-6C1F2F7C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 r="-2" b="21377"/>
          <a:stretch/>
        </p:blipFill>
        <p:spPr bwMode="auto">
          <a:xfrm>
            <a:off x="6197600" y="1600201"/>
            <a:ext cx="5384800" cy="45259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wrap="squar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fld id="{76410F86-6558-4AB2-8C47-F3AF7DC46B93}" type="slidenum">
              <a:rPr lang="en-US" altLang="en-US" sz="1200">
                <a:solidFill>
                  <a:srgbClr val="6D6D6B"/>
                </a:solidFill>
              </a:rPr>
              <a:pPr eaLnBrk="1" hangingPunct="1">
                <a:spcAft>
                  <a:spcPts val="600"/>
                </a:spcAft>
              </a:pPr>
              <a:t>8</a:t>
            </a:fld>
            <a:endParaRPr lang="en-US" altLang="en-US" sz="1200">
              <a:solidFill>
                <a:srgbClr val="6D6D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6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2946400" y="274638"/>
            <a:ext cx="86360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Current Challenges and Areas for Lean Improvement </a:t>
            </a:r>
          </a:p>
        </p:txBody>
      </p:sp>
      <p:sp>
        <p:nvSpPr>
          <p:cNvPr id="18440" name="Text Placeholder 2">
            <a:extLst>
              <a:ext uri="{FF2B5EF4-FFF2-40B4-BE49-F238E27FC236}">
                <a16:creationId xmlns:a16="http://schemas.microsoft.com/office/drawing/2014/main" id="{EA640B51-2776-E76C-D1EE-9E473F6F4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/>
          <a:lstStyle/>
          <a:p>
            <a:r>
              <a:rPr lang="en-US"/>
              <a:t>Two Types of Challenges: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wrap="square" anchor="t"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200"/>
              <a:t>Challenge we tackled: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Employee motivation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/>
              <a:t>Lots of small breaks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/>
              <a:t>65% overall Utilization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200"/>
              <a:t>Creating a team environment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/>
              <a:t>Areas for Line-side Lean Improvement: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Station 6 </a:t>
            </a:r>
            <a:r>
              <a:rPr lang="en-US" altLang="en-US" sz="2200">
                <a:sym typeface="Wingdings" pitchFamily="2" charset="2"/>
              </a:rPr>
              <a:t></a:t>
            </a:r>
            <a:r>
              <a:rPr lang="en-US" altLang="en-US" sz="2200"/>
              <a:t> Large bottleneck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Currently being dealt with by process engineer @ </a:t>
            </a:r>
            <a:r>
              <a:rPr lang="en-US" altLang="en-US" sz="2000" err="1"/>
              <a:t>Evercharge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Pedestal Line </a:t>
            </a:r>
            <a:r>
              <a:rPr lang="en-US" altLang="en-US" sz="2200">
                <a:sym typeface="Wingdings" pitchFamily="2" charset="2"/>
              </a:rPr>
              <a:t></a:t>
            </a:r>
            <a:r>
              <a:rPr lang="en-US" altLang="en-US" sz="2200"/>
              <a:t> Logistics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Macroeconomic issue outside of scope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wrap="square" anchor="ctr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fld id="{642473AC-DF04-4C38-9344-29F94059236C}" type="slidenum">
              <a:rPr lang="en-US" altLang="en-US" sz="1200">
                <a:solidFill>
                  <a:srgbClr val="6D6D6B"/>
                </a:solidFill>
              </a:rPr>
              <a:pPr eaLnBrk="1" hangingPunct="1">
                <a:spcAft>
                  <a:spcPts val="600"/>
                </a:spcAft>
              </a:pPr>
              <a:t>9</a:t>
            </a:fld>
            <a:endParaRPr lang="en-US" altLang="en-US" sz="1200">
              <a:solidFill>
                <a:srgbClr val="6D6D6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856DDB-12ED-E21F-2C75-C9DCA82E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737519"/>
            <a:ext cx="2616200" cy="2743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25,500+ Employee Motivation Stock Photos, Pictures &amp; Royalty-Free Images -  iStock | Employee engagement, Employee recognition, Success">
            <a:extLst>
              <a:ext uri="{FF2B5EF4-FFF2-40B4-BE49-F238E27FC236}">
                <a16:creationId xmlns:a16="http://schemas.microsoft.com/office/drawing/2014/main" id="{30840B5F-A911-C09F-DDB2-E347640E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701" y="3429000"/>
            <a:ext cx="3492500" cy="2324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M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BC24D6BEFE1E45B46241DCAD511171" ma:contentTypeVersion="8" ma:contentTypeDescription="Create a new document." ma:contentTypeScope="" ma:versionID="4f2297d46ca218844c3406f5d7a0a356">
  <xsd:schema xmlns:xsd="http://www.w3.org/2001/XMLSchema" xmlns:xs="http://www.w3.org/2001/XMLSchema" xmlns:p="http://schemas.microsoft.com/office/2006/metadata/properties" xmlns:ns2="4b0b6af4-ca46-4052-8c92-c9d0be2895af" targetNamespace="http://schemas.microsoft.com/office/2006/metadata/properties" ma:root="true" ma:fieldsID="02b24bde14e5101a816e2b37e4684e0f" ns2:_="">
    <xsd:import namespace="4b0b6af4-ca46-4052-8c92-c9d0be2895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b6af4-ca46-4052-8c92-c9d0be2895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8D96A-467D-489D-A0DE-D51D0B0C47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BB9D7-926F-437E-AC98-0389D9803B05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4b0b6af4-ca46-4052-8c92-c9d0be2895af"/>
  </ds:schemaRefs>
</ds:datastoreItem>
</file>

<file path=customXml/itemProps3.xml><?xml version="1.0" encoding="utf-8"?>
<ds:datastoreItem xmlns:ds="http://schemas.openxmlformats.org/officeDocument/2006/customXml" ds:itemID="{6C84A93A-A6D1-439A-8E4A-F1A54415A3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0b6af4-ca46-4052-8c92-c9d0be2895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LMU.potx</Template>
  <TotalTime>0</TotalTime>
  <Words>874</Words>
  <Application>Microsoft Macintosh PowerPoint</Application>
  <PresentationFormat>Widescreen</PresentationFormat>
  <Paragraphs>127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Lucida Grande</vt:lpstr>
      <vt:lpstr>Times New Roman</vt:lpstr>
      <vt:lpstr>Wingdings</vt:lpstr>
      <vt:lpstr>LMU</vt:lpstr>
      <vt:lpstr>Lean Project Spring 2025  Team: 4 EverCharge  Zach Haley Michael Fortin Saheel Chaveen Jenny Patel Naveen Murali     </vt:lpstr>
      <vt:lpstr>Part 1: Electric Vehicle (EV) Industry Overview    </vt:lpstr>
      <vt:lpstr>Industry Overview </vt:lpstr>
      <vt:lpstr>Industry Main Challenges: Last 10 Years</vt:lpstr>
      <vt:lpstr>Example of a Lean Incentive Accomplished in Last 10 years</vt:lpstr>
      <vt:lpstr>Current Challenges and Areas for Lean Improvement </vt:lpstr>
      <vt:lpstr>Part 2: Proposal for EverCharge     </vt:lpstr>
      <vt:lpstr>Company Overview</vt:lpstr>
      <vt:lpstr>Current Challenges and Areas for Lean Improvement </vt:lpstr>
      <vt:lpstr>Current Challenges and Areas for Lean Improvement </vt:lpstr>
      <vt:lpstr>Proposed Lean Project: “What”</vt:lpstr>
      <vt:lpstr>Proposed Lean Project: “How Much”</vt:lpstr>
      <vt:lpstr>Steps for Continuous Improvement </vt:lpstr>
      <vt:lpstr>References </vt:lpstr>
    </vt:vector>
  </TitlesOfParts>
  <Company>NEU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Andrei Guschin</dc:creator>
  <cp:lastModifiedBy>Zachary Haley</cp:lastModifiedBy>
  <cp:revision>143</cp:revision>
  <dcterms:created xsi:type="dcterms:W3CDTF">2014-11-08T01:37:56Z</dcterms:created>
  <dcterms:modified xsi:type="dcterms:W3CDTF">2025-04-19T14:13:07Z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0x01010001BC24D6BEFE1E45B46241DCAD511171</vt:lpwstr>
  </property>
</Properties>
</file>